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AF4C-CA0A-4CC3-9F21-F476FA62880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CD06-2EB3-449E-AF9A-400E19566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0aNILW6ILk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eXC6b0xy4ts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Psychology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(had to split it because the file was to large to upload)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Paranoid Schizophrenia</a:t>
            </a:r>
          </a:p>
        </p:txBody>
      </p:sp>
      <p:pic>
        <p:nvPicPr>
          <p:cNvPr id="5" name="Content Placeholder 4" descr="cartoon_cow_female_nervous_look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581400"/>
            <a:ext cx="3352800" cy="2724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preoccupation with delusions or </a:t>
            </a:r>
            <a:r>
              <a:rPr lang="en-US" dirty="0" smtClean="0">
                <a:latin typeface="Comic Sans MS" pitchFamily="66" charset="0"/>
              </a:rPr>
              <a:t>hallucinations, particularly delusions of grandeur or persecution.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Somebody is out to get me!!!!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27136_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Catatonic 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Flat effect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Waxy Flexibility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parrot like repeating of another’s speech and movements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Catatonic excitement- rapid movement, delusions, and hallucinations, followed by catatonic stupor – little activity or speech.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39940" name="Content Placeholder 4" descr="gemd_01_img0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2057400"/>
            <a:ext cx="2908300" cy="368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Undifferentiated Schizophrenia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63" name="Content Placeholder 4" descr="schizophreni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4648200" cy="4344988"/>
          </a:xfrm>
        </p:spPr>
      </p:pic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2971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Many and varied </a:t>
            </a:r>
            <a:r>
              <a:rPr lang="en-US" dirty="0" smtClean="0">
                <a:latin typeface="Comic Sans MS" pitchFamily="66" charset="0"/>
              </a:rPr>
              <a:t>Symptoms associated with schizophrenia, but can’t be classified in other categories.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Other </a:t>
            </a:r>
            <a:r>
              <a:rPr lang="en-US" dirty="0" smtClean="0">
                <a:latin typeface="Comic Sans MS" pitchFamily="66" charset="0"/>
              </a:rPr>
              <a:t>Disorders found in the DSM- IV.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Comic Sans MS" pitchFamily="66" charset="0"/>
              </a:rPr>
              <a:t>Paraphilias</a:t>
            </a:r>
            <a:r>
              <a:rPr lang="en-US" sz="1600" dirty="0" smtClean="0">
                <a:latin typeface="Comic Sans MS" pitchFamily="66" charset="0"/>
              </a:rPr>
              <a:t> – sexual desire for inanimate objects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Pedophilia – sexual desire for small </a:t>
            </a:r>
            <a:r>
              <a:rPr lang="en-US" sz="1600" dirty="0" err="1" smtClean="0">
                <a:latin typeface="Comic Sans MS" pitchFamily="66" charset="0"/>
              </a:rPr>
              <a:t>childresn</a:t>
            </a: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Comic Sans MS" pitchFamily="66" charset="0"/>
              </a:rPr>
              <a:t>Zoophilia</a:t>
            </a:r>
            <a:r>
              <a:rPr lang="en-US" sz="1600" dirty="0" smtClean="0">
                <a:latin typeface="Comic Sans MS" pitchFamily="66" charset="0"/>
              </a:rPr>
              <a:t> – sexual desire for animals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Comic Sans MS" pitchFamily="66" charset="0"/>
              </a:rPr>
              <a:t>Hybristophilia</a:t>
            </a:r>
            <a:r>
              <a:rPr lang="en-US" sz="1600" dirty="0" smtClean="0">
                <a:latin typeface="Comic Sans MS" pitchFamily="66" charset="0"/>
              </a:rPr>
              <a:t>- sexual desire for people who commit </a:t>
            </a:r>
            <a:r>
              <a:rPr lang="en-US" sz="1600" dirty="0" err="1" smtClean="0">
                <a:latin typeface="Comic Sans MS" pitchFamily="66" charset="0"/>
              </a:rPr>
              <a:t>greusome</a:t>
            </a:r>
            <a:r>
              <a:rPr lang="en-US" sz="1600" dirty="0" smtClean="0">
                <a:latin typeface="Comic Sans MS" pitchFamily="66" charset="0"/>
              </a:rPr>
              <a:t> acts of violence. </a:t>
            </a: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Fetishism- obsessive fascination with an object or body part</a:t>
            </a: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Sadist – enjoys inflicting pain on others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Masochist – enjoys the sensation of pain, or having pain inflicted upon them. </a:t>
            </a: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Eating </a:t>
            </a:r>
            <a:r>
              <a:rPr lang="en-US" sz="1600" dirty="0" smtClean="0">
                <a:latin typeface="Comic Sans MS" pitchFamily="66" charset="0"/>
              </a:rPr>
              <a:t>Disorders – anorexia, bulimia, obesity</a:t>
            </a: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Substance </a:t>
            </a:r>
            <a:r>
              <a:rPr lang="en-US" sz="1600" dirty="0" smtClean="0">
                <a:latin typeface="Comic Sans MS" pitchFamily="66" charset="0"/>
              </a:rPr>
              <a:t>use/abuse </a:t>
            </a:r>
            <a:r>
              <a:rPr lang="en-US" sz="1600" dirty="0" smtClean="0">
                <a:latin typeface="Comic Sans MS" pitchFamily="66" charset="0"/>
              </a:rPr>
              <a:t>disorders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Comic Sans MS" pitchFamily="66" charset="0"/>
              </a:rPr>
              <a:t>ADHD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latin typeface="Comic Sans MS" pitchFamily="66" charset="0"/>
              </a:rPr>
              <a:t>Note that some things in the DSM are quite common, while others are much more rare. </a:t>
            </a:r>
            <a:endParaRPr lang="en-US" sz="1600" b="1" i="1" dirty="0">
              <a:latin typeface="Comic Sans MS" pitchFamily="66" charset="0"/>
            </a:endParaRPr>
          </a:p>
        </p:txBody>
      </p:sp>
      <p:pic>
        <p:nvPicPr>
          <p:cNvPr id="5" name="Content Placeholder 4" descr="foxmul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905000"/>
            <a:ext cx="3046894" cy="2286000"/>
          </a:xfrm>
        </p:spPr>
      </p:pic>
      <p:pic>
        <p:nvPicPr>
          <p:cNvPr id="6" name="Picture 5" descr="tiger_woo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Rosenhan Study</a:t>
            </a:r>
          </a:p>
        </p:txBody>
      </p:sp>
      <p:pic>
        <p:nvPicPr>
          <p:cNvPr id="5" name="Content Placeholder 4" descr="crazy_man_straight_jacket_nod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125" y="2376488"/>
            <a:ext cx="2190750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Rosenhan’s</a:t>
            </a:r>
            <a:r>
              <a:rPr lang="en-US" dirty="0" smtClean="0">
                <a:latin typeface="Comic Sans MS" pitchFamily="66" charset="0"/>
              </a:rPr>
              <a:t> associates were Malingering symptoms of hearing voices.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They were ALL admitted for schizophrenia.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None were exposed as imposters.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They all left diagnosed with schizophrenia in remission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Cause doctors to use further scrutiny when diagnosing and analyzing patients. 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In the old days, </a:t>
            </a:r>
            <a:r>
              <a:rPr lang="en-US" dirty="0" smtClean="0">
                <a:latin typeface="Comic Sans MS" pitchFamily="66" charset="0"/>
              </a:rPr>
              <a:t>if someone exhibited abnormal behavior, they were institutionalized.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Because of new </a:t>
            </a:r>
            <a:r>
              <a:rPr lang="en-US" dirty="0" smtClean="0">
                <a:latin typeface="Comic Sans MS" pitchFamily="66" charset="0"/>
              </a:rPr>
              <a:t>medications </a:t>
            </a:r>
            <a:r>
              <a:rPr lang="en-US" dirty="0" smtClean="0">
                <a:latin typeface="Comic Sans MS" pitchFamily="66" charset="0"/>
              </a:rPr>
              <a:t>and better therapy, the U.S. went to a policy of </a:t>
            </a:r>
            <a:r>
              <a:rPr lang="en-US" b="1" dirty="0" smtClean="0">
                <a:latin typeface="Comic Sans MS" pitchFamily="66" charset="0"/>
              </a:rPr>
              <a:t>deinstitutionalization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5" name="Content Placeholder 4" descr="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371600"/>
            <a:ext cx="1741488" cy="2438400"/>
          </a:xfrm>
        </p:spPr>
      </p:pic>
      <p:pic>
        <p:nvPicPr>
          <p:cNvPr id="6" name="Picture 5" descr="M00003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200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Psychoanalytic Therapy</a:t>
            </a:r>
          </a:p>
        </p:txBody>
      </p:sp>
      <p:pic>
        <p:nvPicPr>
          <p:cNvPr id="5" name="Content Placeholder 4" descr="psychiatrist_sleeping_during_session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0200"/>
            <a:ext cx="3333750" cy="24098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Psychoanalysis (manifest and latent content through…. hypnosis  free association, dream, interpretation).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Unconscious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Transference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Other therapies will result in </a:t>
            </a:r>
            <a:r>
              <a:rPr lang="en-US" b="1" dirty="0" smtClean="0">
                <a:latin typeface="Comic Sans MS" pitchFamily="66" charset="0"/>
              </a:rPr>
              <a:t>symptom substitution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 descr="countertransfere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3905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Humanistic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Client-Centered Therapy </a:t>
            </a:r>
            <a:r>
              <a:rPr lang="en-US" sz="2400" dirty="0" smtClean="0">
                <a:latin typeface="Comic Sans MS" pitchFamily="66" charset="0"/>
              </a:rPr>
              <a:t>by Carl Rogers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These are </a:t>
            </a:r>
            <a:r>
              <a:rPr lang="en-US" sz="2400" b="1" dirty="0" smtClean="0">
                <a:latin typeface="Comic Sans MS" pitchFamily="66" charset="0"/>
              </a:rPr>
              <a:t>non-directive therapies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(client centered) and </a:t>
            </a:r>
            <a:r>
              <a:rPr lang="en-US" sz="2400" dirty="0" smtClean="0">
                <a:latin typeface="Comic Sans MS" pitchFamily="66" charset="0"/>
              </a:rPr>
              <a:t>use </a:t>
            </a:r>
            <a:r>
              <a:rPr lang="en-US" sz="2400" b="1" dirty="0" smtClean="0">
                <a:latin typeface="Comic Sans MS" pitchFamily="66" charset="0"/>
              </a:rPr>
              <a:t>active listening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Self-actualization, free-will and unconditional positive regard.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Gestalt Therapy</a:t>
            </a:r>
            <a:r>
              <a:rPr lang="en-US" sz="2400" dirty="0" smtClean="0">
                <a:latin typeface="Comic Sans MS" pitchFamily="66" charset="0"/>
              </a:rPr>
              <a:t> by Fritz </a:t>
            </a:r>
            <a:r>
              <a:rPr lang="en-US" sz="2400" dirty="0" err="1" smtClean="0">
                <a:latin typeface="Comic Sans MS" pitchFamily="66" charset="0"/>
              </a:rPr>
              <a:t>Perls</a:t>
            </a:r>
            <a:r>
              <a:rPr lang="en-US" sz="2400" dirty="0" smtClean="0">
                <a:latin typeface="Comic Sans MS" pitchFamily="66" charset="0"/>
              </a:rPr>
              <a:t> encourage clients to get in touch with whole self.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Content Placeholder 4" descr="rogers_col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1714500" cy="1714500"/>
          </a:xfrm>
        </p:spPr>
      </p:pic>
      <p:pic>
        <p:nvPicPr>
          <p:cNvPr id="6" name="Picture 5" descr="active-listen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171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Behavioral Therapies</a:t>
            </a:r>
          </a:p>
        </p:txBody>
      </p:sp>
      <p:pic>
        <p:nvPicPr>
          <p:cNvPr id="5" name="Content Placeholder 4" descr="clockwork_big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3609975" cy="2362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Counter-conditioning</a:t>
            </a: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Classical Conditioning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Aversive Conditioning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Systematic desensitization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Flooding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Operant Conditioning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Token Economy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excited_y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196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Cognitive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Change the way we view the world (change our schemas)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Aaron Beck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Albert Ellis and Rational Emotive Therapy</a:t>
            </a:r>
          </a:p>
        </p:txBody>
      </p:sp>
      <p:pic>
        <p:nvPicPr>
          <p:cNvPr id="5" name="Content Placeholder 4" descr="asian_girl_sunglasses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371600"/>
            <a:ext cx="2886075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Schizophrenic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About 1 in every 100 people are diagnosed with schizophrenia.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Symptoms of Schizophrenia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Disorganized thinking.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Disturbed Perceptions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Inappropriate Emotions and Actions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5" name="Content Placeholder 4" descr="schizo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52600"/>
            <a:ext cx="3962400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Somatic Therapies</a:t>
            </a:r>
          </a:p>
        </p:txBody>
      </p:sp>
      <p:pic>
        <p:nvPicPr>
          <p:cNvPr id="5" name="Content Placeholder 4" descr="FDA_anti-psychotic_drug_warn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3633788" cy="3403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Comic Sans MS" pitchFamily="66" charset="0"/>
              </a:rPr>
              <a:t>Psychopharmacology – adjusting chemical imbalances in the brain.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Antipsychotics (</a:t>
            </a:r>
            <a:r>
              <a:rPr lang="en-US" dirty="0" err="1" smtClean="0">
                <a:latin typeface="Comic Sans MS" pitchFamily="66" charset="0"/>
              </a:rPr>
              <a:t>thorazine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haldol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Anti-anxiety (valium, barbiturates, </a:t>
            </a:r>
            <a:r>
              <a:rPr lang="en-US" dirty="0" err="1" smtClean="0">
                <a:latin typeface="Comic Sans MS" pitchFamily="66" charset="0"/>
              </a:rPr>
              <a:t>Xanax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Mood Disorders (serotonin reuptake inhibitors)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Bipolar (lithium)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Somatic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Electroconvulsive Therapy (ECT)- for depression</a:t>
            </a:r>
            <a:r>
              <a:rPr lang="en-US" dirty="0" smtClean="0">
                <a:latin typeface="Comic Sans MS" pitchFamily="66" charset="0"/>
              </a:rPr>
              <a:t>. (used in the past)</a:t>
            </a: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Psychosurgury</a:t>
            </a: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Prefontal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lobotomy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ontent Placeholder 4" descr="lobo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4267200"/>
            <a:ext cx="2743200" cy="2197100"/>
          </a:xfrm>
        </p:spPr>
      </p:pic>
      <p:pic>
        <p:nvPicPr>
          <p:cNvPr id="6" name="Picture 5" descr="Lobotomy2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72000"/>
            <a:ext cx="14684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b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419600"/>
            <a:ext cx="28400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ct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447800"/>
            <a:ext cx="33829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Group Therapy</a:t>
            </a:r>
          </a:p>
        </p:txBody>
      </p:sp>
      <p:pic>
        <p:nvPicPr>
          <p:cNvPr id="51203" name="Content Placeholder 4" descr="regard-group-therapy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3603625" cy="4724400"/>
          </a:xfrm>
        </p:spPr>
      </p:pic>
      <p:sp>
        <p:nvSpPr>
          <p:cNvPr id="512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Often comprised of several patients in different stages of the treatment process. </a:t>
            </a:r>
          </a:p>
          <a:p>
            <a:pPr lvl="1" eaLnBrk="1" hangingPunct="1"/>
            <a:r>
              <a:rPr lang="en-US" dirty="0" smtClean="0"/>
              <a:t>Shared experiences</a:t>
            </a:r>
          </a:p>
          <a:p>
            <a:pPr lvl="1" eaLnBrk="1" hangingPunct="1"/>
            <a:r>
              <a:rPr lang="en-US" dirty="0" smtClean="0"/>
              <a:t>Helps build socialization and coping skills.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Disorganized Thinking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thinking of a person with Schizophrenia is fragmented and bizarre and distorted with false beliefs.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Disorganized thinking comes from a breakdown in selective attention.- they cannot filter out information.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chizfr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4079875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Delusions (false beliefs)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Delusions of </a:t>
            </a:r>
            <a:r>
              <a:rPr lang="en-US" sz="2000" b="1" dirty="0" smtClean="0">
                <a:latin typeface="Comic Sans MS" pitchFamily="66" charset="0"/>
              </a:rPr>
              <a:t>Persecution – believing someone’s out to get you</a:t>
            </a: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Delusions of sin or guilt – falsely believing you are responsible for some misfortune</a:t>
            </a:r>
            <a:endParaRPr lang="en-US" b="1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Delusions of </a:t>
            </a:r>
            <a:r>
              <a:rPr lang="en-US" sz="2000" b="1" dirty="0" smtClean="0">
                <a:latin typeface="Comic Sans MS" pitchFamily="66" charset="0"/>
              </a:rPr>
              <a:t>Grandeur – believing you are more important that you really are. </a:t>
            </a: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Delusions of influence – believing you are being controlled by outside forces.  </a:t>
            </a:r>
            <a:endParaRPr lang="en-US" b="1" dirty="0" smtClean="0"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5" name="Picture 8" descr="cop_chasing_prisoner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2162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esus_walking_on_water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25345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Disturbed Perceptions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hallucinations</a:t>
            </a:r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dirty="0" smtClean="0">
                <a:latin typeface="Comic Sans MS" pitchFamily="66" charset="0"/>
              </a:rPr>
              <a:t>a false perception where one has sensory </a:t>
            </a:r>
            <a:r>
              <a:rPr lang="en-US" dirty="0" smtClean="0">
                <a:latin typeface="Comic Sans MS" pitchFamily="66" charset="0"/>
              </a:rPr>
              <a:t>experiences without sensory stimulation. </a:t>
            </a:r>
          </a:p>
          <a:p>
            <a:pPr eaLnBrk="1" hangingPunct="1"/>
            <a:r>
              <a:rPr lang="en-US" dirty="0" smtClean="0"/>
              <a:t>Can be auditory or visual</a:t>
            </a:r>
            <a:endParaRPr lang="en-US" dirty="0" smtClean="0"/>
          </a:p>
        </p:txBody>
      </p:sp>
      <p:pic>
        <p:nvPicPr>
          <p:cNvPr id="5" name="Content Placeholder 4" descr="forest_guy_relax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4724400"/>
            <a:ext cx="3333750" cy="1857375"/>
          </a:xfr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448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w-to-get-rid-of-fart-sme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latin typeface="Andy"/>
              </a:rPr>
              <a:t>Inappropriate Emotions and Actions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ndy"/>
              </a:rPr>
              <a:t>Laugh at inappropriate times.</a:t>
            </a:r>
          </a:p>
          <a:p>
            <a:pPr eaLnBrk="1" hangingPunct="1"/>
            <a:r>
              <a:rPr lang="en-US" dirty="0" smtClean="0">
                <a:latin typeface="Andy"/>
              </a:rPr>
              <a:t>Flat Effect </a:t>
            </a:r>
          </a:p>
          <a:p>
            <a:pPr eaLnBrk="1" hangingPunct="1"/>
            <a:r>
              <a:rPr lang="en-US" dirty="0" smtClean="0">
                <a:latin typeface="Andy"/>
              </a:rPr>
              <a:t>Senseless, compulsive acts.</a:t>
            </a:r>
          </a:p>
          <a:p>
            <a:pPr eaLnBrk="1" hangingPunct="1"/>
            <a:r>
              <a:rPr lang="en-US" b="1" dirty="0" smtClean="0">
                <a:latin typeface="Andy"/>
              </a:rPr>
              <a:t>Catatonia</a:t>
            </a:r>
            <a:r>
              <a:rPr lang="en-US" dirty="0" smtClean="0">
                <a:latin typeface="Andy"/>
              </a:rPr>
              <a:t>- motionless Waxy </a:t>
            </a:r>
            <a:r>
              <a:rPr lang="en-US" dirty="0" smtClean="0">
                <a:latin typeface="Andy"/>
              </a:rPr>
              <a:t>Flexibility/ don’t speak or move for extensive periods of time. </a:t>
            </a:r>
            <a:endParaRPr lang="en-US" dirty="0" smtClean="0">
              <a:latin typeface="Andy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5" name="Picture 6" descr="hillbilly_chic_laughing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2486025" cy="4484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Comic Sans MS" pitchFamily="66" charset="0"/>
              </a:rPr>
              <a:t>Positive v. Negative Symptoms</a:t>
            </a:r>
            <a:endParaRPr lang="en-US" dirty="0"/>
          </a:p>
        </p:txBody>
      </p:sp>
      <p:pic>
        <p:nvPicPr>
          <p:cNvPr id="5" name="Picture 6" descr="schiz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219200"/>
            <a:ext cx="5283200" cy="3962400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54864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Positive Symptoms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Comic Sans MS" pitchFamily="66" charset="0"/>
              </a:rPr>
              <a:t>Presence of inappropriate symptoms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1600" y="54102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Negative Symptoms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Comic Sans MS" pitchFamily="66" charset="0"/>
              </a:rPr>
              <a:t>Absence of appropriate 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Types of Schizophrenia</a:t>
            </a:r>
          </a:p>
        </p:txBody>
      </p:sp>
      <p:pic>
        <p:nvPicPr>
          <p:cNvPr id="36867" name="Picture 3" descr="schizophreni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5575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Disorganized 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disorganized speech or behavior, or flat or inappropriate emotion.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Clang associations </a:t>
            </a:r>
            <a:r>
              <a:rPr lang="en-US" dirty="0" smtClean="0"/>
              <a:t>– association of words based on sounds rather than concepts.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Ex: "Imagine </a:t>
            </a:r>
            <a:r>
              <a:rPr lang="en-US" dirty="0" smtClean="0"/>
              <a:t>the worst</a:t>
            </a:r>
            <a:br>
              <a:rPr lang="en-US" dirty="0" smtClean="0"/>
            </a:br>
            <a:r>
              <a:rPr lang="en-US" dirty="0" smtClean="0"/>
              <a:t>Systematic, sympathetic</a:t>
            </a:r>
            <a:br>
              <a:rPr lang="en-US" dirty="0" smtClean="0"/>
            </a:br>
            <a:r>
              <a:rPr lang="en-US" dirty="0" smtClean="0"/>
              <a:t>Quite pathetic, apologetic, paramedic</a:t>
            </a:r>
            <a:br>
              <a:rPr lang="en-US" dirty="0" smtClean="0"/>
            </a:br>
            <a:r>
              <a:rPr lang="en-US" dirty="0" smtClean="0"/>
              <a:t>Your heart is prosthetic"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ontent Placeholder 4" descr="schizophre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828800"/>
            <a:ext cx="38862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679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Abnormal Psychology Part 2</vt:lpstr>
      <vt:lpstr>Schizophrenic Disorders</vt:lpstr>
      <vt:lpstr>Disorganized Thinking</vt:lpstr>
      <vt:lpstr>Delusions (false beliefs)</vt:lpstr>
      <vt:lpstr>Disturbed Perceptions</vt:lpstr>
      <vt:lpstr>Inappropriate Emotions and Actions</vt:lpstr>
      <vt:lpstr>Positive v. Negative Symptoms</vt:lpstr>
      <vt:lpstr>Types of Schizophrenia</vt:lpstr>
      <vt:lpstr>Disorganized Schizophrenia</vt:lpstr>
      <vt:lpstr>Paranoid Schizophrenia</vt:lpstr>
      <vt:lpstr>Catatonic Schizophrenia</vt:lpstr>
      <vt:lpstr>Undifferentiated Schizophrenia</vt:lpstr>
      <vt:lpstr>Other Disorders found in the DSM- IV. </vt:lpstr>
      <vt:lpstr>The Rosenhan Study</vt:lpstr>
      <vt:lpstr>Therapy</vt:lpstr>
      <vt:lpstr>Psychoanalytic Therapy</vt:lpstr>
      <vt:lpstr>Humanistic Therapy</vt:lpstr>
      <vt:lpstr>Behavioral Therapies</vt:lpstr>
      <vt:lpstr>Cognitive Therapy</vt:lpstr>
      <vt:lpstr>Somatic Therapies</vt:lpstr>
      <vt:lpstr>Somatic Therapy</vt:lpstr>
      <vt:lpstr>Group Therapy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Psychology Part 2</dc:title>
  <dc:creator>Erica</dc:creator>
  <cp:lastModifiedBy>Erica</cp:lastModifiedBy>
  <cp:revision>2</cp:revision>
  <dcterms:created xsi:type="dcterms:W3CDTF">2014-05-20T22:23:30Z</dcterms:created>
  <dcterms:modified xsi:type="dcterms:W3CDTF">2014-05-20T22:59:21Z</dcterms:modified>
</cp:coreProperties>
</file>